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2" d="100"/>
          <a:sy n="72" d="100"/>
        </p:scale>
        <p:origin x="-1140" y="-3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877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096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68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283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863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079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355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309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265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23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864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531934"/>
            <a:ext cx="12192000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>
              <a:latin typeface="Gloucester MT Extra Condensed" panose="02030808020601010101" pitchFamily="18" charset="0"/>
            </a:endParaRPr>
          </a:p>
          <a:p>
            <a:endParaRPr lang="en-US" dirty="0" smtClean="0">
              <a:latin typeface="Gloucester MT Extra Condensed" panose="02030808020601010101" pitchFamily="18" charset="0"/>
            </a:endParaRPr>
          </a:p>
          <a:p>
            <a:endParaRPr lang="en-US" dirty="0" smtClean="0"/>
          </a:p>
          <a:p>
            <a:endParaRPr lang="en-US" dirty="0" smtClean="0"/>
          </a:p>
          <a:p>
            <a:pPr algn="ctr"/>
            <a:r>
              <a:rPr lang="en-US" sz="9600" dirty="0">
                <a:latin typeface="Gloucester MT Extra Condensed" panose="02030808020601010101" pitchFamily="18" charset="0"/>
              </a:rPr>
              <a:t>Optics Laboratory</a:t>
            </a:r>
          </a:p>
          <a:p>
            <a:pPr algn="ctr"/>
            <a:r>
              <a:rPr lang="en-US" sz="2800" dirty="0">
                <a:latin typeface="Gloucester MT Extra Condensed" panose="02030808020601010101" pitchFamily="18" charset="0"/>
              </a:rPr>
              <a:t>2nd Grade - 1st Semester</a:t>
            </a:r>
          </a:p>
          <a:p>
            <a:pPr algn="ctr"/>
            <a:r>
              <a:rPr lang="en-US" sz="2800" dirty="0">
                <a:latin typeface="Gloucester MT Extra Condensed" panose="02030808020601010101" pitchFamily="18" charset="0"/>
              </a:rPr>
              <a:t>2018/2019</a:t>
            </a:r>
          </a:p>
          <a:p>
            <a:endParaRPr lang="en-US" dirty="0">
              <a:latin typeface="Gloucester MT Extra Condensed" panose="02030808020601010101" pitchFamily="18" charset="0"/>
            </a:endParaRPr>
          </a:p>
          <a:p>
            <a:pPr algn="ctr"/>
            <a:r>
              <a:rPr lang="en-US" sz="3600" u="sng" dirty="0">
                <a:latin typeface="Gloucester MT Extra Condensed" panose="02030808020601010101" pitchFamily="18" charset="0"/>
              </a:rPr>
              <a:t>Instructors</a:t>
            </a:r>
          </a:p>
          <a:p>
            <a:pPr algn="ctr"/>
            <a:r>
              <a:rPr lang="en-US" dirty="0">
                <a:latin typeface="Gloucester MT Extra Condensed" panose="02030808020601010101" pitchFamily="18" charset="0"/>
              </a:rPr>
              <a:t>Assist. Prof. Dr. Sabah Ibrahim</a:t>
            </a:r>
          </a:p>
          <a:p>
            <a:pPr algn="ctr"/>
            <a:r>
              <a:rPr lang="en-US" dirty="0">
                <a:latin typeface="Gloucester MT Extra Condensed" panose="02030808020601010101" pitchFamily="18" charset="0"/>
              </a:rPr>
              <a:t>Assist. Lect. </a:t>
            </a:r>
            <a:r>
              <a:rPr lang="en-US" dirty="0" err="1">
                <a:latin typeface="Gloucester MT Extra Condensed" panose="02030808020601010101" pitchFamily="18" charset="0"/>
              </a:rPr>
              <a:t>Muhanned</a:t>
            </a:r>
            <a:r>
              <a:rPr lang="en-US" dirty="0">
                <a:latin typeface="Gloucester MT Extra Condensed" panose="02030808020601010101" pitchFamily="18" charset="0"/>
              </a:rPr>
              <a:t> Jamal</a:t>
            </a:r>
          </a:p>
          <a:p>
            <a:pPr algn="ctr"/>
            <a:r>
              <a:rPr lang="en-US" dirty="0">
                <a:latin typeface="Gloucester MT Extra Condensed" panose="02030808020601010101" pitchFamily="18" charset="0"/>
              </a:rPr>
              <a:t>Assist. Lect. Najwa Ibrahim</a:t>
            </a: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292" y="602289"/>
            <a:ext cx="1917700" cy="144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8341" y="754689"/>
            <a:ext cx="2015067" cy="129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50298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>
                <a:latin typeface="Gloucester MT Extra Condensed" panose="02030808020601010101" pitchFamily="18" charset="0"/>
              </a:rPr>
              <a:t>Experiment Three</a:t>
            </a:r>
            <a:br>
              <a:rPr lang="en-US" sz="4000" b="1" dirty="0" smtClean="0">
                <a:latin typeface="Gloucester MT Extra Condensed" panose="02030808020601010101" pitchFamily="18" charset="0"/>
              </a:rPr>
            </a:br>
            <a:r>
              <a:rPr lang="en-US" sz="4000" b="1" dirty="0">
                <a:latin typeface="Gloucester MT Extra Condensed" panose="02030808020601010101" pitchFamily="18" charset="0"/>
              </a:rPr>
              <a:t>Determining Focal Length of Concave Mirror.</a:t>
            </a:r>
            <a:endParaRPr lang="en-US" sz="4000" dirty="0">
              <a:latin typeface="Gloucester MT Extra Condensed" panose="02030808020601010101" pitchFamily="18" charset="0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16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400" b="1" u="heavy" dirty="0" smtClean="0">
                <a:latin typeface="Gloucester MT Extra Condensed" panose="02030808020601010101" pitchFamily="18" charset="0"/>
              </a:rPr>
              <a:t>Objectives:</a:t>
            </a:r>
          </a:p>
          <a:p>
            <a:pPr marL="0" lvl="0" indent="0">
              <a:buNone/>
            </a:pPr>
            <a:r>
              <a:rPr lang="en-US" sz="1800" dirty="0">
                <a:latin typeface="Gloucester MT Extra Condensed" panose="02030808020601010101" pitchFamily="18" charset="0"/>
              </a:rPr>
              <a:t>Determining the focal length of a concave mirror, by obtaining image of a distant object and illuminated wire gauze</a:t>
            </a:r>
          </a:p>
          <a:p>
            <a:pPr marL="0" lvl="0" indent="0">
              <a:buNone/>
            </a:pPr>
            <a:r>
              <a:rPr lang="en-US" sz="2400" b="1" u="heavy" dirty="0" smtClean="0">
                <a:latin typeface="Gloucester MT Extra Condensed" panose="02030808020601010101" pitchFamily="18" charset="0"/>
              </a:rPr>
              <a:t>Apparatus:</a:t>
            </a:r>
          </a:p>
          <a:p>
            <a:pPr marL="0" lvl="0" indent="0">
              <a:buNone/>
            </a:pPr>
            <a:r>
              <a:rPr lang="en-US" sz="1800" dirty="0">
                <a:latin typeface="Gloucester MT Extra Condensed" panose="02030808020601010101" pitchFamily="18" charset="0"/>
              </a:rPr>
              <a:t>Concave mirror, Stand or holder, Screen, Illuminated object or distance object</a:t>
            </a:r>
            <a:r>
              <a:rPr lang="en-US" sz="1800" dirty="0" smtClean="0">
                <a:latin typeface="Gloucester MT Extra Condensed" panose="02030808020601010101" pitchFamily="18" charset="0"/>
              </a:rPr>
              <a:t>, Meter </a:t>
            </a:r>
            <a:r>
              <a:rPr lang="en-US" sz="1800" dirty="0">
                <a:latin typeface="Gloucester MT Extra Condensed" panose="02030808020601010101" pitchFamily="18" charset="0"/>
              </a:rPr>
              <a:t>scale.</a:t>
            </a:r>
          </a:p>
          <a:p>
            <a:pPr marL="0" lvl="0" indent="0">
              <a:buNone/>
            </a:pPr>
            <a:r>
              <a:rPr lang="en-US" sz="2400" b="1" u="heavy" dirty="0" smtClean="0">
                <a:latin typeface="Gloucester MT Extra Condensed" panose="02030808020601010101" pitchFamily="18" charset="0"/>
              </a:rPr>
              <a:t>Theory</a:t>
            </a:r>
            <a:r>
              <a:rPr lang="en-US" sz="2400" b="1" u="heavy" dirty="0">
                <a:latin typeface="Gloucester MT Extra Condensed" panose="02030808020601010101" pitchFamily="18" charset="0"/>
              </a:rPr>
              <a:t>:</a:t>
            </a:r>
          </a:p>
          <a:p>
            <a:pPr lvl="0">
              <a:lnSpc>
                <a:spcPct val="150000"/>
              </a:lnSpc>
            </a:pPr>
            <a:r>
              <a:rPr lang="en-US" sz="1800" dirty="0">
                <a:latin typeface="Gloucester MT Extra Condensed" panose="02030808020601010101" pitchFamily="18" charset="0"/>
              </a:rPr>
              <a:t>A concave mirror, like a plane mirror, obeys the laws of reflection of light.</a:t>
            </a:r>
          </a:p>
          <a:p>
            <a:pPr lvl="0">
              <a:lnSpc>
                <a:spcPct val="150000"/>
              </a:lnSpc>
            </a:pPr>
            <a:r>
              <a:rPr lang="en-US" sz="1800" dirty="0">
                <a:latin typeface="Gloucester MT Extra Condensed" panose="02030808020601010101" pitchFamily="18" charset="0"/>
              </a:rPr>
              <a:t>Rays of light from object - The rays of light coming from a distant object e.g. sun or a distant building can be considered to be parallel to each other. When these parallel rays of light fall on a concave mirror along its axis, reflect and meet at a point in front of the mirror, which is called as Principal focus of the mirror.</a:t>
            </a:r>
          </a:p>
          <a:p>
            <a:pPr lvl="0">
              <a:lnSpc>
                <a:spcPct val="150000"/>
              </a:lnSpc>
            </a:pPr>
            <a:r>
              <a:rPr lang="en-US" sz="1800" dirty="0">
                <a:latin typeface="Gloucester MT Extra Condensed" panose="02030808020601010101" pitchFamily="18" charset="0"/>
              </a:rPr>
              <a:t>A real, inverted and very small image size is formed at the focus of the mirror.</a:t>
            </a:r>
          </a:p>
          <a:p>
            <a:pPr lvl="0">
              <a:lnSpc>
                <a:spcPct val="150000"/>
              </a:lnSpc>
            </a:pPr>
            <a:r>
              <a:rPr lang="en-US" sz="1800" dirty="0">
                <a:latin typeface="Gloucester MT Extra Condensed" panose="02030808020601010101" pitchFamily="18" charset="0"/>
              </a:rPr>
              <a:t>Focal Length - The distance between the pole P of the concave mirror and</a:t>
            </a:r>
          </a:p>
          <a:p>
            <a:pPr>
              <a:lnSpc>
                <a:spcPct val="150000"/>
              </a:lnSpc>
            </a:pPr>
            <a:r>
              <a:rPr lang="en-US" sz="1800" dirty="0">
                <a:latin typeface="Gloucester MT Extra Condensed" panose="02030808020601010101" pitchFamily="18" charset="0"/>
              </a:rPr>
              <a:t>the focus F is the focal length of the concave mirror. Thus, the focal length of a concave mirror can be estimated by obtaining a 'Real image' of a distant object at its </a:t>
            </a:r>
            <a:r>
              <a:rPr lang="en-US" sz="1800" dirty="0" smtClean="0">
                <a:latin typeface="Gloucester MT Extra Condensed" panose="02030808020601010101" pitchFamily="18" charset="0"/>
              </a:rPr>
              <a:t>focus.</a:t>
            </a:r>
            <a:endParaRPr lang="en-US" sz="1800" dirty="0">
              <a:latin typeface="Gloucester MT Extra Condensed" panose="02030808020601010101" pitchFamily="18" charset="0"/>
            </a:endParaRPr>
          </a:p>
          <a:p>
            <a:pPr>
              <a:buFont typeface="Courier New" panose="02070309020205020404" pitchFamily="49" charset="0"/>
              <a:buChar char="o"/>
            </a:pPr>
            <a:endParaRPr lang="en-US" sz="2400" dirty="0">
              <a:latin typeface="Gloucester MT Extra Condensed" panose="020308080206010101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23248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231</Words>
  <Application>Microsoft Office PowerPoint</Application>
  <PresentationFormat>Custom</PresentationFormat>
  <Paragraphs>23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Experiment Three Determining Focal Length of Concave Mirror.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Najwa Almusawy</dc:creator>
  <cp:lastModifiedBy>Nada</cp:lastModifiedBy>
  <cp:revision>21</cp:revision>
  <dcterms:created xsi:type="dcterms:W3CDTF">2018-12-01T12:17:18Z</dcterms:created>
  <dcterms:modified xsi:type="dcterms:W3CDTF">2018-12-04T18:01:14Z</dcterms:modified>
</cp:coreProperties>
</file>